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6858000" cx="9144000"/>
  <p:notesSz cx="6858000" cy="9144000"/>
  <p:embeddedFontLst>
    <p:embeddedFont>
      <p:font typeface="Merriweather Sans"/>
      <p:regular r:id="rId15"/>
      <p:bold r:id="rId16"/>
      <p:italic r:id="rId17"/>
      <p:boldItalic r:id="rId18"/>
    </p:embeddedFont>
    <p:embeddedFont>
      <p:font typeface="Candara"/>
      <p:regular r:id="rId19"/>
      <p:bold r:id="rId20"/>
      <p:italic r:id="rId21"/>
      <p:boldItalic r:id="rId22"/>
    </p:embeddedFont>
    <p:embeddedFont>
      <p:font typeface="Open Sans"/>
      <p:regular r:id="rId23"/>
      <p:bold r:id="rId24"/>
      <p:italic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27" roundtripDataSignature="AMtx7miAmu8fI0CctPyt5Txi1gHINeQQj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Candara-bold.fntdata"/><Relationship Id="rId22" Type="http://schemas.openxmlformats.org/officeDocument/2006/relationships/font" Target="fonts/Candara-boldItalic.fntdata"/><Relationship Id="rId21" Type="http://schemas.openxmlformats.org/officeDocument/2006/relationships/font" Target="fonts/Candara-italic.fntdata"/><Relationship Id="rId24" Type="http://schemas.openxmlformats.org/officeDocument/2006/relationships/font" Target="fonts/OpenSans-bold.fntdata"/><Relationship Id="rId23" Type="http://schemas.openxmlformats.org/officeDocument/2006/relationships/font" Target="fonts/OpenSans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OpenSans-boldItalic.fntdata"/><Relationship Id="rId25" Type="http://schemas.openxmlformats.org/officeDocument/2006/relationships/font" Target="fonts/OpenSans-italic.fntdata"/><Relationship Id="rId27" Type="http://customschemas.google.com/relationships/presentationmetadata" Target="meta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font" Target="fonts/MerriweatherSans-regular.fntdata"/><Relationship Id="rId14" Type="http://schemas.openxmlformats.org/officeDocument/2006/relationships/slide" Target="slides/slide9.xml"/><Relationship Id="rId17" Type="http://schemas.openxmlformats.org/officeDocument/2006/relationships/font" Target="fonts/MerriweatherSans-italic.fntdata"/><Relationship Id="rId16" Type="http://schemas.openxmlformats.org/officeDocument/2006/relationships/font" Target="fonts/MerriweatherSans-bold.fntdata"/><Relationship Id="rId19" Type="http://schemas.openxmlformats.org/officeDocument/2006/relationships/font" Target="fonts/Candara-regular.fntdata"/><Relationship Id="rId18" Type="http://schemas.openxmlformats.org/officeDocument/2006/relationships/font" Target="fonts/MerriweatherSans-bold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Relationship Id="rId3" Type="http://schemas.openxmlformats.org/officeDocument/2006/relationships/image" Target="../media/image2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3.jp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jp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6.jp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jp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9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1.jp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jp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2.jp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jp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5.jp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jp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7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4.jp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jp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Encabezado de sección">
  <p:cSld name="Encabezado de sección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ortada.jpg" id="12" name="Google Shape;12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600575" y="0"/>
            <a:ext cx="4543425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.jpg" id="13" name="Google Shape;13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55129" y="2294863"/>
            <a:ext cx="4720458" cy="10571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En blanco">
  <p:cSld name="En blanco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LOGO-B.png" id="59" name="Google Shape;59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3.jpg" id="60" name="Google Shape;60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5175" y="0"/>
            <a:ext cx="456882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_Sólo el título">
  <p:cSld name="2_Sólo el título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OGO-B.png" id="62" name="Google Shape;62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.jpg" id="63" name="Google Shape;63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6828" y="6225296"/>
            <a:ext cx="1992643" cy="446269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2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" name="Google Shape;65;p21"/>
          <p:cNvSpPr/>
          <p:nvPr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32A3CE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" name="Google Shape;66;p21"/>
          <p:cNvSpPr/>
          <p:nvPr/>
        </p:nvSpPr>
        <p:spPr>
          <a:xfrm>
            <a:off x="4117848" y="297797"/>
            <a:ext cx="1156138" cy="166414"/>
          </a:xfrm>
          <a:prstGeom prst="rect">
            <a:avLst/>
          </a:prstGeom>
          <a:solidFill>
            <a:srgbClr val="32A3C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Google Shape;67;p21"/>
          <p:cNvSpPr/>
          <p:nvPr/>
        </p:nvSpPr>
        <p:spPr>
          <a:xfrm>
            <a:off x="5264579" y="297797"/>
            <a:ext cx="1156138" cy="166414"/>
          </a:xfrm>
          <a:prstGeom prst="rect">
            <a:avLst/>
          </a:prstGeom>
          <a:solidFill>
            <a:srgbClr val="45ACC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" name="Google Shape;68;p21"/>
          <p:cNvSpPr/>
          <p:nvPr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62B2C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" name="Google Shape;69;p21"/>
          <p:cNvSpPr/>
          <p:nvPr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83BBC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En blanco">
  <p:cSld name="1_En blanco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LOGO-B.png" id="72" name="Google Shape;72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2.jpg" id="73" name="Google Shape;73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5175" y="0"/>
            <a:ext cx="4568825" cy="685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_Sólo el título">
  <p:cSld name="3_Sólo el título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OGO-B.png" id="75" name="Google Shape;75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.jpg" id="76" name="Google Shape;76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6828" y="6225296"/>
            <a:ext cx="1992643" cy="446269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23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8" name="Google Shape;78;p23"/>
          <p:cNvSpPr/>
          <p:nvPr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D11D8B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" name="Google Shape;79;p23"/>
          <p:cNvSpPr/>
          <p:nvPr/>
        </p:nvSpPr>
        <p:spPr>
          <a:xfrm>
            <a:off x="4118422" y="297797"/>
            <a:ext cx="1156138" cy="166414"/>
          </a:xfrm>
          <a:prstGeom prst="rect">
            <a:avLst/>
          </a:prstGeom>
          <a:solidFill>
            <a:srgbClr val="D11D8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" name="Google Shape;80;p23"/>
          <p:cNvSpPr/>
          <p:nvPr/>
        </p:nvSpPr>
        <p:spPr>
          <a:xfrm>
            <a:off x="5264866" y="297797"/>
            <a:ext cx="1156138" cy="166414"/>
          </a:xfrm>
          <a:prstGeom prst="rect">
            <a:avLst/>
          </a:prstGeom>
          <a:solidFill>
            <a:srgbClr val="CD459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" name="Google Shape;81;p23"/>
          <p:cNvSpPr/>
          <p:nvPr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CC63A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" name="Google Shape;82;p23"/>
          <p:cNvSpPr/>
          <p:nvPr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C984B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_En blanco">
  <p:cSld name="3_En blanco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LOGO-B.png" id="85" name="Google Shape;85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5.jpg" id="86" name="Google Shape;86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5175" y="0"/>
            <a:ext cx="4568825" cy="685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_Sólo el título">
  <p:cSld name="5_Sólo el título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OGO-B.png" id="88" name="Google Shape;88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.jpg" id="89" name="Google Shape;89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6828" y="6225296"/>
            <a:ext cx="1992643" cy="446269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25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1" name="Google Shape;91;p25"/>
          <p:cNvSpPr/>
          <p:nvPr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F87516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25"/>
          <p:cNvSpPr/>
          <p:nvPr/>
        </p:nvSpPr>
        <p:spPr>
          <a:xfrm>
            <a:off x="4117848" y="297797"/>
            <a:ext cx="1156138" cy="166414"/>
          </a:xfrm>
          <a:prstGeom prst="rect">
            <a:avLst/>
          </a:prstGeom>
          <a:solidFill>
            <a:srgbClr val="F8751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25"/>
          <p:cNvSpPr/>
          <p:nvPr/>
        </p:nvSpPr>
        <p:spPr>
          <a:xfrm>
            <a:off x="5264579" y="297797"/>
            <a:ext cx="1156138" cy="166414"/>
          </a:xfrm>
          <a:prstGeom prst="rect">
            <a:avLst/>
          </a:prstGeom>
          <a:solidFill>
            <a:srgbClr val="FAB67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25"/>
          <p:cNvSpPr/>
          <p:nvPr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FBCCA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25"/>
          <p:cNvSpPr/>
          <p:nvPr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FCDEC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_En blanco">
  <p:cSld name="4_En blanco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LOGO-B.png" id="98" name="Google Shape;98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6.jpg" id="99" name="Google Shape;99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5175" y="0"/>
            <a:ext cx="456882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6_Sólo el título">
  <p:cSld name="6_Sólo el título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OGO-B.png" id="101" name="Google Shape;101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.jpg" id="102" name="Google Shape;102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6828" y="6225296"/>
            <a:ext cx="1992643" cy="446269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27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4" name="Google Shape;104;p27"/>
          <p:cNvSpPr/>
          <p:nvPr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F8CA1B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27"/>
          <p:cNvSpPr/>
          <p:nvPr/>
        </p:nvSpPr>
        <p:spPr>
          <a:xfrm>
            <a:off x="4117848" y="297797"/>
            <a:ext cx="1156138" cy="166414"/>
          </a:xfrm>
          <a:prstGeom prst="rect">
            <a:avLst/>
          </a:prstGeom>
          <a:solidFill>
            <a:srgbClr val="F8CA1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27"/>
          <p:cNvSpPr/>
          <p:nvPr/>
        </p:nvSpPr>
        <p:spPr>
          <a:xfrm>
            <a:off x="5264579" y="297797"/>
            <a:ext cx="1156138" cy="166414"/>
          </a:xfrm>
          <a:prstGeom prst="rect">
            <a:avLst/>
          </a:prstGeom>
          <a:solidFill>
            <a:srgbClr val="FAE17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p27"/>
          <p:cNvSpPr/>
          <p:nvPr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FCEBA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27"/>
          <p:cNvSpPr/>
          <p:nvPr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FDF3C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_En blanco">
  <p:cSld name="5_En blanco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LOGO-B.png" id="111" name="Google Shape;111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7.jpg" id="112" name="Google Shape;112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5175" y="0"/>
            <a:ext cx="456882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7_Sólo el título">
  <p:cSld name="7_Sólo el título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OGO-B.png" id="114" name="Google Shape;114;p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.jpg" id="115" name="Google Shape;115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6828" y="6225296"/>
            <a:ext cx="1992643" cy="446269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9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7" name="Google Shape;117;p29"/>
          <p:cNvSpPr/>
          <p:nvPr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A91209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29"/>
          <p:cNvSpPr/>
          <p:nvPr/>
        </p:nvSpPr>
        <p:spPr>
          <a:xfrm>
            <a:off x="4117848" y="297797"/>
            <a:ext cx="1156138" cy="166414"/>
          </a:xfrm>
          <a:prstGeom prst="rect">
            <a:avLst/>
          </a:prstGeom>
          <a:solidFill>
            <a:srgbClr val="A9120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p29"/>
          <p:cNvSpPr/>
          <p:nvPr/>
        </p:nvSpPr>
        <p:spPr>
          <a:xfrm>
            <a:off x="5264579" y="297797"/>
            <a:ext cx="1156138" cy="166414"/>
          </a:xfrm>
          <a:prstGeom prst="rect">
            <a:avLst/>
          </a:prstGeom>
          <a:solidFill>
            <a:srgbClr val="D1837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29"/>
          <p:cNvSpPr/>
          <p:nvPr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DFA8A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29"/>
          <p:cNvSpPr/>
          <p:nvPr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EAC7C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_En blanco" type="blank">
  <p:cSld name="BLANK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LOGO-B.png" id="16" name="Google Shape;16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4.jpg" id="17" name="Google Shape;17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5175" y="0"/>
            <a:ext cx="456882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ítulo y texto vertical">
  <p:cSld name="Título y texto vertical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3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LOGO-B.png" id="124" name="Google Shape;124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14.jpg" id="125" name="Google Shape;125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5175" y="0"/>
            <a:ext cx="456882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8_Sólo el título">
  <p:cSld name="8_Sólo el título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OGO-B.png" id="127" name="Google Shape;127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.jpg" id="128" name="Google Shape;128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6828" y="6225296"/>
            <a:ext cx="1992643" cy="446269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3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0" name="Google Shape;130;p31"/>
          <p:cNvSpPr/>
          <p:nvPr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713905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31"/>
          <p:cNvSpPr/>
          <p:nvPr/>
        </p:nvSpPr>
        <p:spPr>
          <a:xfrm>
            <a:off x="4117848" y="297797"/>
            <a:ext cx="1156138" cy="166414"/>
          </a:xfrm>
          <a:prstGeom prst="rect">
            <a:avLst/>
          </a:prstGeom>
          <a:solidFill>
            <a:srgbClr val="71390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31"/>
          <p:cNvSpPr/>
          <p:nvPr/>
        </p:nvSpPr>
        <p:spPr>
          <a:xfrm>
            <a:off x="5264579" y="297797"/>
            <a:ext cx="1156138" cy="166414"/>
          </a:xfrm>
          <a:prstGeom prst="rect">
            <a:avLst/>
          </a:prstGeom>
          <a:solidFill>
            <a:srgbClr val="B4967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31"/>
          <p:cNvSpPr/>
          <p:nvPr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CBB6A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p31"/>
          <p:cNvSpPr/>
          <p:nvPr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DCD0C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ítulo vertical y texto">
  <p:cSld name="Título vertical y texto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LOGO-B.png" id="137" name="Google Shape;137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15.jpg" id="138" name="Google Shape;138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5175" y="0"/>
            <a:ext cx="456882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9_Sólo el título">
  <p:cSld name="9_Sólo el título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OGO-B.png" id="140" name="Google Shape;140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.jpg" id="141" name="Google Shape;141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6828" y="6225296"/>
            <a:ext cx="1992643" cy="446269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33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3" name="Google Shape;143;p33"/>
          <p:cNvSpPr/>
          <p:nvPr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665C52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p33"/>
          <p:cNvSpPr/>
          <p:nvPr/>
        </p:nvSpPr>
        <p:spPr>
          <a:xfrm>
            <a:off x="4117848" y="297797"/>
            <a:ext cx="1156138" cy="166414"/>
          </a:xfrm>
          <a:prstGeom prst="rect">
            <a:avLst/>
          </a:prstGeom>
          <a:solidFill>
            <a:srgbClr val="665C5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33"/>
          <p:cNvSpPr/>
          <p:nvPr/>
        </p:nvSpPr>
        <p:spPr>
          <a:xfrm>
            <a:off x="5264579" y="297797"/>
            <a:ext cx="1156138" cy="166414"/>
          </a:xfrm>
          <a:prstGeom prst="rect">
            <a:avLst/>
          </a:prstGeom>
          <a:solidFill>
            <a:srgbClr val="AEA9A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33"/>
          <p:cNvSpPr/>
          <p:nvPr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C6C3B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33"/>
          <p:cNvSpPr/>
          <p:nvPr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D9D8D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_Sólo el título">
  <p:cSld name="4_Sólo el título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OGO-B.png" id="19" name="Google Shape;19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.jpg" id="20" name="Google Shape;20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6828" y="6225296"/>
            <a:ext cx="1992643" cy="446269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13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" name="Google Shape;22;p13"/>
          <p:cNvSpPr/>
          <p:nvPr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A9C114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23;p13"/>
          <p:cNvSpPr/>
          <p:nvPr/>
        </p:nvSpPr>
        <p:spPr>
          <a:xfrm>
            <a:off x="4099034" y="297797"/>
            <a:ext cx="1156138" cy="166414"/>
          </a:xfrm>
          <a:prstGeom prst="rect">
            <a:avLst/>
          </a:prstGeom>
          <a:solidFill>
            <a:srgbClr val="A9C11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24;p13"/>
          <p:cNvSpPr/>
          <p:nvPr/>
        </p:nvSpPr>
        <p:spPr>
          <a:xfrm>
            <a:off x="5255172" y="297797"/>
            <a:ext cx="1156138" cy="166414"/>
          </a:xfrm>
          <a:prstGeom prst="rect">
            <a:avLst/>
          </a:prstGeom>
          <a:solidFill>
            <a:srgbClr val="D2DE7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25;p13"/>
          <p:cNvSpPr/>
          <p:nvPr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DFE9A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26;p13"/>
          <p:cNvSpPr/>
          <p:nvPr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EAF0C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iapositiva de título" type="title">
  <p:cSld name="TITLE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4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4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1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  <p:pic>
        <p:nvPicPr>
          <p:cNvPr descr="logo.jpg" id="33" name="Google Shape;33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86828" y="6225296"/>
            <a:ext cx="1992643" cy="4462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ítulo y objetos" type="obj">
  <p:cSld name="OBJEC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15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1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os objetos">
  <p:cSld name="Dos objetos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pt institucional-actualizado[1].jpg" id="41" name="Google Shape;41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043416" cy="678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ación">
  <p:cSld name="Comparación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7"/>
          <p:cNvSpPr/>
          <p:nvPr/>
        </p:nvSpPr>
        <p:spPr>
          <a:xfrm>
            <a:off x="1748454" y="-27988"/>
            <a:ext cx="1731112" cy="132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8000">
                <a:solidFill>
                  <a:srgbClr val="2871B4"/>
                </a:solidFill>
                <a:latin typeface="Open Sans"/>
                <a:ea typeface="Open Sans"/>
                <a:cs typeface="Open Sans"/>
                <a:sym typeface="Open Sans"/>
              </a:rPr>
              <a:t>16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ólo el título">
  <p:cSld name="Sólo el título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LOGO-B.png" id="46" name="Google Shape;46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1.jpg" id="47" name="Google Shape;47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5175" y="0"/>
            <a:ext cx="4568825" cy="685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Sólo el título">
  <p:cSld name="1_Sólo el título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OGO-B.png" id="49" name="Google Shape;49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19"/>
          <p:cNvSpPr/>
          <p:nvPr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4A2167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" name="Google Shape;51;p19"/>
          <p:cNvSpPr/>
          <p:nvPr/>
        </p:nvSpPr>
        <p:spPr>
          <a:xfrm>
            <a:off x="4117848" y="297797"/>
            <a:ext cx="1156138" cy="166414"/>
          </a:xfrm>
          <a:prstGeom prst="rect">
            <a:avLst/>
          </a:prstGeom>
          <a:solidFill>
            <a:srgbClr val="4A216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" name="Google Shape;52;p19"/>
          <p:cNvSpPr/>
          <p:nvPr/>
        </p:nvSpPr>
        <p:spPr>
          <a:xfrm>
            <a:off x="5264579" y="297797"/>
            <a:ext cx="1156138" cy="166414"/>
          </a:xfrm>
          <a:prstGeom prst="rect">
            <a:avLst/>
          </a:prstGeom>
          <a:solidFill>
            <a:srgbClr val="5A357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" name="Google Shape;53;p19"/>
          <p:cNvSpPr/>
          <p:nvPr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6D4E8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" name="Google Shape;54;p19"/>
          <p:cNvSpPr/>
          <p:nvPr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7D669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logo.jpg" id="55" name="Google Shape;55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6828" y="6225296"/>
            <a:ext cx="1992643" cy="446269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9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24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0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4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"/>
          <p:cNvSpPr/>
          <p:nvPr/>
        </p:nvSpPr>
        <p:spPr>
          <a:xfrm>
            <a:off x="848096" y="4196478"/>
            <a:ext cx="274930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CL" sz="2800" u="none" cap="none" strike="noStrike">
                <a:solidFill>
                  <a:srgbClr val="F9B71A"/>
                </a:solidFill>
                <a:latin typeface="Candara"/>
                <a:ea typeface="Candara"/>
                <a:cs typeface="Candara"/>
                <a:sym typeface="Candara"/>
              </a:rPr>
              <a:t>BDY7101</a:t>
            </a:r>
            <a:endParaRPr/>
          </a:p>
        </p:txBody>
      </p:sp>
      <p:sp>
        <p:nvSpPr>
          <p:cNvPr id="153" name="Google Shape;153;p1"/>
          <p:cNvSpPr/>
          <p:nvPr/>
        </p:nvSpPr>
        <p:spPr>
          <a:xfrm>
            <a:off x="873904" y="3694012"/>
            <a:ext cx="2723492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CL" sz="2800" u="none" cap="none" strike="noStrike">
                <a:solidFill>
                  <a:srgbClr val="0A253E"/>
                </a:solidFill>
                <a:latin typeface="Candara"/>
                <a:ea typeface="Candara"/>
                <a:cs typeface="Candara"/>
                <a:sym typeface="Candara"/>
              </a:rPr>
              <a:t>Big Data</a:t>
            </a:r>
            <a:endParaRPr/>
          </a:p>
        </p:txBody>
      </p:sp>
      <p:pic>
        <p:nvPicPr>
          <p:cNvPr id="154" name="Google Shape;154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5900" y="2297121"/>
            <a:ext cx="6616700" cy="11072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"/>
          <p:cNvSpPr/>
          <p:nvPr/>
        </p:nvSpPr>
        <p:spPr>
          <a:xfrm>
            <a:off x="873904" y="2829580"/>
            <a:ext cx="3207613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CL" sz="2800" u="none" cap="none" strike="noStrike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rPr>
              <a:t>Clasificación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"/>
          <p:cNvSpPr txBox="1"/>
          <p:nvPr/>
        </p:nvSpPr>
        <p:spPr>
          <a:xfrm>
            <a:off x="5167586" y="543034"/>
            <a:ext cx="324944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Clasificación</a:t>
            </a:r>
            <a:endParaRPr/>
          </a:p>
        </p:txBody>
      </p:sp>
      <p:sp>
        <p:nvSpPr>
          <p:cNvPr id="165" name="Google Shape;165;p3"/>
          <p:cNvSpPr/>
          <p:nvPr/>
        </p:nvSpPr>
        <p:spPr>
          <a:xfrm>
            <a:off x="556054" y="1196188"/>
            <a:ext cx="8130746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Visión General</a:t>
            </a:r>
            <a:br>
              <a:rPr b="1"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 esta clase aprenderás:</a:t>
            </a:r>
            <a:br>
              <a:rPr b="1"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✓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Qué es la Clasificación.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✓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Ejemplos de casos de uso para Clasificación.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4"/>
          <p:cNvPicPr preferRelativeResize="0"/>
          <p:nvPr/>
        </p:nvPicPr>
        <p:blipFill rotWithShape="1">
          <a:blip r:embed="rId3">
            <a:alphaModFix/>
          </a:blip>
          <a:srcRect b="5601" l="0" r="11224" t="6519"/>
          <a:stretch/>
        </p:blipFill>
        <p:spPr>
          <a:xfrm>
            <a:off x="2610069" y="2908109"/>
            <a:ext cx="5115034" cy="3797491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4"/>
          <p:cNvSpPr txBox="1"/>
          <p:nvPr/>
        </p:nvSpPr>
        <p:spPr>
          <a:xfrm>
            <a:off x="5167586" y="543034"/>
            <a:ext cx="324944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Clasificación</a:t>
            </a:r>
            <a:endParaRPr/>
          </a:p>
        </p:txBody>
      </p:sp>
      <p:sp>
        <p:nvSpPr>
          <p:cNvPr id="172" name="Google Shape;172;p4"/>
          <p:cNvSpPr/>
          <p:nvPr/>
        </p:nvSpPr>
        <p:spPr>
          <a:xfrm>
            <a:off x="556054" y="1196188"/>
            <a:ext cx="8130746" cy="21236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¿Qué es Clasificación?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b="1"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 clasificación es una forma de aprendizaje supervisado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br>
              <a:rPr b="1"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Esto requiere entrenamiento con datos que tengan etiquetas conocidas.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 clasificador puede entonces etiquetar los nuevos datos en el aprendizaje de la capacitación.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5"/>
          <p:cNvSpPr txBox="1"/>
          <p:nvPr/>
        </p:nvSpPr>
        <p:spPr>
          <a:xfrm>
            <a:off x="5167586" y="543034"/>
            <a:ext cx="324944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Clasificación</a:t>
            </a:r>
            <a:endParaRPr/>
          </a:p>
        </p:txBody>
      </p:sp>
      <p:sp>
        <p:nvSpPr>
          <p:cNvPr id="178" name="Google Shape;178;p5"/>
          <p:cNvSpPr/>
          <p:nvPr/>
        </p:nvSpPr>
        <p:spPr>
          <a:xfrm>
            <a:off x="556054" y="1196188"/>
            <a:ext cx="8130746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¿Qué es Clasificación?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Este ejemplo describe cómo un clasificador podría identificar a los animales.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 este caso, el clasificador aprendió a distinguir entre estas dos clases de animales en función de la altura y el peso.</a:t>
            </a:r>
            <a:endParaRPr/>
          </a:p>
        </p:txBody>
      </p:sp>
      <p:pic>
        <p:nvPicPr>
          <p:cNvPr id="179" name="Google Shape;179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69036" y="2765848"/>
            <a:ext cx="4617764" cy="39917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6"/>
          <p:cNvSpPr txBox="1"/>
          <p:nvPr/>
        </p:nvSpPr>
        <p:spPr>
          <a:xfrm>
            <a:off x="5167586" y="543034"/>
            <a:ext cx="324944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Clasificación</a:t>
            </a:r>
            <a:endParaRPr/>
          </a:p>
        </p:txBody>
      </p:sp>
      <p:sp>
        <p:nvSpPr>
          <p:cNvPr id="185" name="Google Shape;185;p6"/>
          <p:cNvSpPr/>
          <p:nvPr/>
        </p:nvSpPr>
        <p:spPr>
          <a:xfrm>
            <a:off x="556054" y="1196188"/>
            <a:ext cx="8130746" cy="21236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Aprendizaje Supervisado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 clasificación es un ejemplo de aprendizaje supervisado.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Comience con un conjunto de datos que incluya el valor que se va a predecir (la etiqueta).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 un algoritmo para entrenar un modelo predictivo usando los pares de etiquetas de datos.</a:t>
            </a:r>
            <a:endParaRPr/>
          </a:p>
        </p:txBody>
      </p:sp>
      <p:pic>
        <p:nvPicPr>
          <p:cNvPr id="186" name="Google Shape;186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6900" y="3603668"/>
            <a:ext cx="7950200" cy="22213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7"/>
          <p:cNvSpPr txBox="1"/>
          <p:nvPr/>
        </p:nvSpPr>
        <p:spPr>
          <a:xfrm>
            <a:off x="5167586" y="543034"/>
            <a:ext cx="324944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Clasificación</a:t>
            </a:r>
            <a:endParaRPr/>
          </a:p>
        </p:txBody>
      </p:sp>
      <p:sp>
        <p:nvSpPr>
          <p:cNvPr id="192" name="Google Shape;192;p7"/>
          <p:cNvSpPr/>
          <p:nvPr/>
        </p:nvSpPr>
        <p:spPr>
          <a:xfrm>
            <a:off x="556054" y="1196188"/>
            <a:ext cx="8130746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Aprendizaje Supervisado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Una vez que el modelo ha sido entrenado, puedes hacer predicciones.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Esto tomará nuevos datos (previamente no vistos) como entrada.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Los nuevos datos no tendrán etiquetas.</a:t>
            </a:r>
            <a:endParaRPr/>
          </a:p>
        </p:txBody>
      </p:sp>
      <p:pic>
        <p:nvPicPr>
          <p:cNvPr id="193" name="Google Shape;193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0354" y="3213100"/>
            <a:ext cx="7277100" cy="26114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8"/>
          <p:cNvSpPr txBox="1"/>
          <p:nvPr/>
        </p:nvSpPr>
        <p:spPr>
          <a:xfrm>
            <a:off x="5167586" y="543034"/>
            <a:ext cx="324944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Clasificación</a:t>
            </a:r>
            <a:endParaRPr/>
          </a:p>
        </p:txBody>
      </p:sp>
      <p:sp>
        <p:nvSpPr>
          <p:cNvPr id="199" name="Google Shape;199;p8"/>
          <p:cNvSpPr/>
          <p:nvPr/>
        </p:nvSpPr>
        <p:spPr>
          <a:xfrm>
            <a:off x="556054" y="1196188"/>
            <a:ext cx="8130746" cy="40626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Aplicaciones que involucran clasificación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Filtrado de Spam.</a:t>
            </a:r>
            <a:endParaRPr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Entrenar usando un conjunto de mensajes de spam y no spam.</a:t>
            </a:r>
            <a:endParaRPr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 sistema eventualmente aprenderá a detectar correos electrónicos no deseados.</a:t>
            </a:r>
            <a:endParaRPr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Oncología</a:t>
            </a:r>
            <a:endParaRPr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Entrenar utilizando imágenes de tumores benignos y malignos.</a:t>
            </a:r>
            <a:endParaRPr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 sistema eventualmente aprenderá a identificar el cáncer.</a:t>
            </a:r>
            <a:endParaRPr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Análisis de Riesgo</a:t>
            </a:r>
            <a:endParaRPr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Entrenar usando los registros financieros de los clientes que no cumplen con los requisitos.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 sistema eventualmente aprenderá a identificar clientes riesgosos.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9"/>
          <p:cNvSpPr txBox="1"/>
          <p:nvPr/>
        </p:nvSpPr>
        <p:spPr>
          <a:xfrm>
            <a:off x="5167586" y="543034"/>
            <a:ext cx="324944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Clasificación</a:t>
            </a:r>
            <a:endParaRPr/>
          </a:p>
        </p:txBody>
      </p:sp>
      <p:sp>
        <p:nvSpPr>
          <p:cNvPr id="205" name="Google Shape;205;p9"/>
          <p:cNvSpPr/>
          <p:nvPr/>
        </p:nvSpPr>
        <p:spPr>
          <a:xfrm>
            <a:off x="556054" y="1196188"/>
            <a:ext cx="8130746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Puntos Esenciales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✓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 clasificación es una forma de aprendizaje supervisado.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2014-04-29T13:43:09Z</dcterms:created>
  <dc:creator>Macarena Trujillo V.</dc:creator>
</cp:coreProperties>
</file>